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  <p:sldMasterId id="2147483840" r:id="rId14"/>
    <p:sldMasterId id="2147483876" r:id="rId15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6" r:id="rId22"/>
    <p:sldId id="267" r:id="rId23"/>
    <p:sldId id="270" r:id="rId24"/>
    <p:sldId id="286" r:id="rId25"/>
    <p:sldId id="271" r:id="rId26"/>
    <p:sldId id="282" r:id="rId27"/>
    <p:sldId id="272" r:id="rId28"/>
    <p:sldId id="263" r:id="rId29"/>
    <p:sldId id="283" r:id="rId30"/>
    <p:sldId id="284" r:id="rId31"/>
    <p:sldId id="273" r:id="rId32"/>
    <p:sldId id="262" r:id="rId33"/>
    <p:sldId id="264" r:id="rId34"/>
    <p:sldId id="275" r:id="rId35"/>
    <p:sldId id="287" r:id="rId36"/>
    <p:sldId id="276" r:id="rId37"/>
    <p:sldId id="277" r:id="rId38"/>
    <p:sldId id="265" r:id="rId39"/>
    <p:sldId id="293" r:id="rId40"/>
    <p:sldId id="278" r:id="rId41"/>
    <p:sldId id="290" r:id="rId42"/>
    <p:sldId id="289" r:id="rId43"/>
    <p:sldId id="295" r:id="rId44"/>
    <p:sldId id="279" r:id="rId45"/>
    <p:sldId id="294" r:id="rId46"/>
    <p:sldId id="280" r:id="rId47"/>
    <p:sldId id="292" r:id="rId48"/>
    <p:sldId id="281" r:id="rId49"/>
    <p:sldId id="268" r:id="rId50"/>
    <p:sldId id="296" r:id="rId51"/>
    <p:sldId id="269" r:id="rId52"/>
    <p:sldId id="29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62" autoAdjust="0"/>
    <p:restoredTop sz="94713" autoAdjust="0"/>
  </p:normalViewPr>
  <p:slideViewPr>
    <p:cSldViewPr>
      <p:cViewPr varScale="1">
        <p:scale>
          <a:sx n="103" d="100"/>
          <a:sy n="103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13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3087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9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0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2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3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4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95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3097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/>
                <a:ahLst/>
                <a:cxnLst>
                  <a:cxn ang="0">
                    <a:pos x="290" y="1016"/>
                  </a:cxn>
                  <a:cxn ang="0">
                    <a:pos x="316" y="974"/>
                  </a:cxn>
                  <a:cxn ang="0">
                    <a:pos x="354" y="920"/>
                  </a:cxn>
                  <a:cxn ang="0">
                    <a:pos x="384" y="884"/>
                  </a:cxn>
                  <a:cxn ang="0">
                    <a:pos x="381" y="832"/>
                  </a:cxn>
                  <a:cxn ang="0">
                    <a:pos x="370" y="794"/>
                  </a:cxn>
                  <a:cxn ang="0">
                    <a:pos x="361" y="760"/>
                  </a:cxn>
                  <a:cxn ang="0">
                    <a:pos x="361" y="734"/>
                  </a:cxn>
                  <a:cxn ang="0">
                    <a:pos x="359" y="707"/>
                  </a:cxn>
                  <a:cxn ang="0">
                    <a:pos x="373" y="691"/>
                  </a:cxn>
                  <a:cxn ang="0">
                    <a:pos x="391" y="686"/>
                  </a:cxn>
                  <a:cxn ang="0">
                    <a:pos x="395" y="680"/>
                  </a:cxn>
                  <a:cxn ang="0">
                    <a:pos x="390" y="671"/>
                  </a:cxn>
                  <a:cxn ang="0">
                    <a:pos x="386" y="660"/>
                  </a:cxn>
                  <a:cxn ang="0">
                    <a:pos x="437" y="635"/>
                  </a:cxn>
                  <a:cxn ang="0">
                    <a:pos x="442" y="619"/>
                  </a:cxn>
                  <a:cxn ang="0">
                    <a:pos x="438" y="604"/>
                  </a:cxn>
                  <a:cxn ang="0">
                    <a:pos x="400" y="543"/>
                  </a:cxn>
                  <a:cxn ang="0">
                    <a:pos x="384" y="474"/>
                  </a:cxn>
                  <a:cxn ang="0">
                    <a:pos x="354" y="455"/>
                  </a:cxn>
                  <a:cxn ang="0">
                    <a:pos x="326" y="433"/>
                  </a:cxn>
                  <a:cxn ang="0">
                    <a:pos x="312" y="411"/>
                  </a:cxn>
                  <a:cxn ang="0">
                    <a:pos x="307" y="391"/>
                  </a:cxn>
                  <a:cxn ang="0">
                    <a:pos x="290" y="339"/>
                  </a:cxn>
                  <a:cxn ang="0">
                    <a:pos x="308" y="289"/>
                  </a:cxn>
                  <a:cxn ang="0">
                    <a:pos x="298" y="278"/>
                  </a:cxn>
                  <a:cxn ang="0">
                    <a:pos x="280" y="307"/>
                  </a:cxn>
                  <a:cxn ang="0">
                    <a:pos x="269" y="283"/>
                  </a:cxn>
                  <a:cxn ang="0">
                    <a:pos x="272" y="224"/>
                  </a:cxn>
                  <a:cxn ang="0">
                    <a:pos x="280" y="177"/>
                  </a:cxn>
                  <a:cxn ang="0">
                    <a:pos x="280" y="146"/>
                  </a:cxn>
                  <a:cxn ang="0">
                    <a:pos x="281" y="123"/>
                  </a:cxn>
                  <a:cxn ang="0">
                    <a:pos x="290" y="104"/>
                  </a:cxn>
                  <a:cxn ang="0">
                    <a:pos x="296" y="97"/>
                  </a:cxn>
                  <a:cxn ang="0">
                    <a:pos x="298" y="94"/>
                  </a:cxn>
                  <a:cxn ang="0">
                    <a:pos x="301" y="92"/>
                  </a:cxn>
                  <a:cxn ang="0">
                    <a:pos x="307" y="83"/>
                  </a:cxn>
                  <a:cxn ang="0">
                    <a:pos x="317" y="79"/>
                  </a:cxn>
                  <a:cxn ang="0">
                    <a:pos x="328" y="77"/>
                  </a:cxn>
                  <a:cxn ang="0">
                    <a:pos x="337" y="74"/>
                  </a:cxn>
                  <a:cxn ang="0">
                    <a:pos x="345" y="67"/>
                  </a:cxn>
                  <a:cxn ang="0">
                    <a:pos x="337" y="50"/>
                  </a:cxn>
                  <a:cxn ang="0">
                    <a:pos x="337" y="47"/>
                  </a:cxn>
                  <a:cxn ang="0">
                    <a:pos x="337" y="43"/>
                  </a:cxn>
                  <a:cxn ang="0">
                    <a:pos x="337" y="41"/>
                  </a:cxn>
                  <a:cxn ang="0">
                    <a:pos x="334" y="38"/>
                  </a:cxn>
                  <a:cxn ang="0">
                    <a:pos x="321" y="21"/>
                  </a:cxn>
                  <a:cxn ang="0">
                    <a:pos x="316" y="0"/>
                  </a:cxn>
                  <a:cxn ang="0">
                    <a:pos x="188" y="94"/>
                  </a:cxn>
                  <a:cxn ang="0">
                    <a:pos x="88" y="218"/>
                  </a:cxn>
                  <a:cxn ang="0">
                    <a:pos x="21" y="366"/>
                  </a:cxn>
                  <a:cxn ang="0">
                    <a:pos x="0" y="530"/>
                  </a:cxn>
                  <a:cxn ang="0">
                    <a:pos x="20" y="680"/>
                  </a:cxn>
                  <a:cxn ang="0">
                    <a:pos x="74" y="819"/>
                  </a:cxn>
                  <a:cxn ang="0">
                    <a:pos x="160" y="938"/>
                  </a:cxn>
                  <a:cxn ang="0">
                    <a:pos x="272" y="1032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8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/>
                <a:ahLst/>
                <a:cxnLst>
                  <a:cxn ang="0">
                    <a:pos x="796" y="688"/>
                  </a:cxn>
                  <a:cxn ang="0">
                    <a:pos x="756" y="641"/>
                  </a:cxn>
                  <a:cxn ang="0">
                    <a:pos x="812" y="615"/>
                  </a:cxn>
                  <a:cxn ang="0">
                    <a:pos x="814" y="502"/>
                  </a:cxn>
                  <a:cxn ang="0">
                    <a:pos x="705" y="247"/>
                  </a:cxn>
                  <a:cxn ang="0">
                    <a:pos x="651" y="262"/>
                  </a:cxn>
                  <a:cxn ang="0">
                    <a:pos x="574" y="289"/>
                  </a:cxn>
                  <a:cxn ang="0">
                    <a:pos x="536" y="258"/>
                  </a:cxn>
                  <a:cxn ang="0">
                    <a:pos x="563" y="170"/>
                  </a:cxn>
                  <a:cxn ang="0">
                    <a:pos x="532" y="81"/>
                  </a:cxn>
                  <a:cxn ang="0">
                    <a:pos x="455" y="56"/>
                  </a:cxn>
                  <a:cxn ang="0">
                    <a:pos x="484" y="150"/>
                  </a:cxn>
                  <a:cxn ang="0">
                    <a:pos x="465" y="190"/>
                  </a:cxn>
                  <a:cxn ang="0">
                    <a:pos x="442" y="200"/>
                  </a:cxn>
                  <a:cxn ang="0">
                    <a:pos x="419" y="164"/>
                  </a:cxn>
                  <a:cxn ang="0">
                    <a:pos x="381" y="108"/>
                  </a:cxn>
                  <a:cxn ang="0">
                    <a:pos x="406" y="108"/>
                  </a:cxn>
                  <a:cxn ang="0">
                    <a:pos x="424" y="72"/>
                  </a:cxn>
                  <a:cxn ang="0">
                    <a:pos x="325" y="0"/>
                  </a:cxn>
                  <a:cxn ang="0">
                    <a:pos x="281" y="27"/>
                  </a:cxn>
                  <a:cxn ang="0">
                    <a:pos x="240" y="72"/>
                  </a:cxn>
                  <a:cxn ang="0">
                    <a:pos x="209" y="114"/>
                  </a:cxn>
                  <a:cxn ang="0">
                    <a:pos x="209" y="150"/>
                  </a:cxn>
                  <a:cxn ang="0">
                    <a:pos x="240" y="164"/>
                  </a:cxn>
                  <a:cxn ang="0">
                    <a:pos x="209" y="222"/>
                  </a:cxn>
                  <a:cxn ang="0">
                    <a:pos x="213" y="242"/>
                  </a:cxn>
                  <a:cxn ang="0">
                    <a:pos x="267" y="222"/>
                  </a:cxn>
                  <a:cxn ang="0">
                    <a:pos x="303" y="170"/>
                  </a:cxn>
                  <a:cxn ang="0">
                    <a:pos x="354" y="231"/>
                  </a:cxn>
                  <a:cxn ang="0">
                    <a:pos x="372" y="291"/>
                  </a:cxn>
                  <a:cxn ang="0">
                    <a:pos x="348" y="294"/>
                  </a:cxn>
                  <a:cxn ang="0">
                    <a:pos x="298" y="309"/>
                  </a:cxn>
                  <a:cxn ang="0">
                    <a:pos x="323" y="330"/>
                  </a:cxn>
                  <a:cxn ang="0">
                    <a:pos x="260" y="339"/>
                  </a:cxn>
                  <a:cxn ang="0">
                    <a:pos x="189" y="411"/>
                  </a:cxn>
                  <a:cxn ang="0">
                    <a:pos x="184" y="469"/>
                  </a:cxn>
                  <a:cxn ang="0">
                    <a:pos x="148" y="435"/>
                  </a:cxn>
                  <a:cxn ang="0">
                    <a:pos x="83" y="402"/>
                  </a:cxn>
                  <a:cxn ang="0">
                    <a:pos x="0" y="455"/>
                  </a:cxn>
                  <a:cxn ang="0">
                    <a:pos x="54" y="496"/>
                  </a:cxn>
                  <a:cxn ang="0">
                    <a:pos x="74" y="485"/>
                  </a:cxn>
                  <a:cxn ang="0">
                    <a:pos x="54" y="608"/>
                  </a:cxn>
                  <a:cxn ang="0">
                    <a:pos x="132" y="641"/>
                  </a:cxn>
                  <a:cxn ang="0">
                    <a:pos x="195" y="661"/>
                  </a:cxn>
                  <a:cxn ang="0">
                    <a:pos x="249" y="744"/>
                  </a:cxn>
                  <a:cxn ang="0">
                    <a:pos x="334" y="886"/>
                  </a:cxn>
                  <a:cxn ang="0">
                    <a:pos x="391" y="1007"/>
                  </a:cxn>
                  <a:cxn ang="0">
                    <a:pos x="292" y="1052"/>
                  </a:cxn>
                  <a:cxn ang="0">
                    <a:pos x="182" y="1105"/>
                  </a:cxn>
                  <a:cxn ang="0">
                    <a:pos x="68" y="1180"/>
                  </a:cxn>
                  <a:cxn ang="0">
                    <a:pos x="200" y="1202"/>
                  </a:cxn>
                  <a:cxn ang="0">
                    <a:pos x="417" y="1168"/>
                  </a:cxn>
                  <a:cxn ang="0">
                    <a:pos x="613" y="1052"/>
                  </a:cxn>
                  <a:cxn ang="0">
                    <a:pos x="610" y="929"/>
                  </a:cxn>
                  <a:cxn ang="0">
                    <a:pos x="543" y="888"/>
                  </a:cxn>
                  <a:cxn ang="0">
                    <a:pos x="567" y="791"/>
                  </a:cxn>
                  <a:cxn ang="0">
                    <a:pos x="655" y="738"/>
                  </a:cxn>
                  <a:cxn ang="0">
                    <a:pos x="725" y="713"/>
                  </a:cxn>
                  <a:cxn ang="0">
                    <a:pos x="792" y="729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9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/>
                <a:ahLst/>
                <a:cxnLst>
                  <a:cxn ang="0">
                    <a:pos x="42" y="65"/>
                  </a:cxn>
                  <a:cxn ang="0">
                    <a:pos x="58" y="72"/>
                  </a:cxn>
                  <a:cxn ang="0">
                    <a:pos x="62" y="72"/>
                  </a:cxn>
                  <a:cxn ang="0">
                    <a:pos x="62" y="67"/>
                  </a:cxn>
                  <a:cxn ang="0">
                    <a:pos x="58" y="65"/>
                  </a:cxn>
                  <a:cxn ang="0">
                    <a:pos x="58" y="62"/>
                  </a:cxn>
                  <a:cxn ang="0">
                    <a:pos x="44" y="56"/>
                  </a:cxn>
                  <a:cxn ang="0">
                    <a:pos x="37" y="45"/>
                  </a:cxn>
                  <a:cxn ang="0">
                    <a:pos x="31" y="34"/>
                  </a:cxn>
                  <a:cxn ang="0">
                    <a:pos x="26" y="20"/>
                  </a:cxn>
                  <a:cxn ang="0">
                    <a:pos x="9" y="0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9" y="31"/>
                  </a:cxn>
                  <a:cxn ang="0">
                    <a:pos x="20" y="45"/>
                  </a:cxn>
                  <a:cxn ang="0">
                    <a:pos x="31" y="56"/>
                  </a:cxn>
                  <a:cxn ang="0">
                    <a:pos x="42" y="6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0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5" name="Picture 3" descr="A:\minispi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307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7" name="Picture 5" descr="A:\minispir.GIF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1117600" y="6115050"/>
            <a:ext cx="19304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56000" y="6115050"/>
            <a:ext cx="2844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115050"/>
            <a:ext cx="1828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40005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0005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307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076" name="Picture 4" descr="A:\minispir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7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3078" name="Picture 6" descr="A:\grapes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</p:spPr>
        </p:pic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3080" name="Rectangle 8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82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2053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4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5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7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8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9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0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61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6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50800"/>
            <a:ext cx="8926513" cy="6743700"/>
            <a:chOff x="0" y="42"/>
            <a:chExt cx="4217" cy="566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42"/>
              <a:ext cx="4217" cy="5664"/>
              <a:chOff x="0" y="42"/>
              <a:chExt cx="4217" cy="5664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ltGray">
              <a:xfrm>
                <a:off x="250" y="169"/>
                <a:ext cx="3967" cy="54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053" name="Picture 5" descr="A:\minispir.GIF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ltGray">
              <a:xfrm>
                <a:off x="0" y="42"/>
                <a:ext cx="558" cy="3600"/>
              </a:xfrm>
              <a:prstGeom prst="rect">
                <a:avLst/>
              </a:prstGeom>
              <a:noFill/>
            </p:spPr>
          </p:pic>
          <p:sp>
            <p:nvSpPr>
              <p:cNvPr id="2054" name="Rectangle 6"/>
              <p:cNvSpPr>
                <a:spLocks noChangeArrowheads="1"/>
              </p:cNvSpPr>
              <p:nvPr/>
            </p:nvSpPr>
            <p:spPr bwMode="ltGray">
              <a:xfrm>
                <a:off x="282" y="3468"/>
                <a:ext cx="49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055" name="Picture 7" descr="A:\minispir.GIF"/>
              <p:cNvPicPr>
                <a:picLocks noChangeAspect="1" noChangeArrowheads="1"/>
              </p:cNvPicPr>
              <p:nvPr/>
            </p:nvPicPr>
            <p:blipFill>
              <a:blip r:embed="rId13"/>
              <a:srcRect t="39999"/>
              <a:stretch>
                <a:fillRect/>
              </a:stretch>
            </p:blipFill>
            <p:spPr bwMode="ltGray">
              <a:xfrm>
                <a:off x="0" y="3546"/>
                <a:ext cx="558" cy="216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543" y="1296"/>
              <a:ext cx="3658" cy="4032"/>
              <a:chOff x="198" y="1296"/>
              <a:chExt cx="3658" cy="4032"/>
            </a:xfrm>
          </p:grpSpPr>
          <p:sp>
            <p:nvSpPr>
              <p:cNvPr id="2057" name="Line 9"/>
              <p:cNvSpPr>
                <a:spLocks noChangeShapeType="1"/>
              </p:cNvSpPr>
              <p:nvPr/>
            </p:nvSpPr>
            <p:spPr bwMode="ltGray">
              <a:xfrm>
                <a:off x="198" y="129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ltGray">
              <a:xfrm>
                <a:off x="198" y="148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9" name="Line 11"/>
              <p:cNvSpPr>
                <a:spLocks noChangeShapeType="1"/>
              </p:cNvSpPr>
              <p:nvPr/>
            </p:nvSpPr>
            <p:spPr bwMode="ltGray">
              <a:xfrm>
                <a:off x="198" y="168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" name="Line 12"/>
              <p:cNvSpPr>
                <a:spLocks noChangeShapeType="1"/>
              </p:cNvSpPr>
              <p:nvPr/>
            </p:nvSpPr>
            <p:spPr bwMode="ltGray">
              <a:xfrm>
                <a:off x="198" y="187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ltGray">
              <a:xfrm>
                <a:off x="198" y="206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ltGray">
              <a:xfrm>
                <a:off x="198" y="225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ltGray">
              <a:xfrm>
                <a:off x="198" y="244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ltGray">
              <a:xfrm>
                <a:off x="198" y="264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ltGray">
              <a:xfrm>
                <a:off x="198" y="283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" name="Line 18"/>
              <p:cNvSpPr>
                <a:spLocks noChangeShapeType="1"/>
              </p:cNvSpPr>
              <p:nvPr/>
            </p:nvSpPr>
            <p:spPr bwMode="ltGray">
              <a:xfrm>
                <a:off x="198" y="302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" name="Line 19"/>
              <p:cNvSpPr>
                <a:spLocks noChangeShapeType="1"/>
              </p:cNvSpPr>
              <p:nvPr/>
            </p:nvSpPr>
            <p:spPr bwMode="ltGray">
              <a:xfrm>
                <a:off x="198" y="321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ltGray">
              <a:xfrm>
                <a:off x="198" y="340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ltGray">
              <a:xfrm>
                <a:off x="198" y="360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ltGray">
              <a:xfrm>
                <a:off x="198" y="379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ltGray">
              <a:xfrm>
                <a:off x="198" y="398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2" name="Line 24"/>
              <p:cNvSpPr>
                <a:spLocks noChangeShapeType="1"/>
              </p:cNvSpPr>
              <p:nvPr/>
            </p:nvSpPr>
            <p:spPr bwMode="ltGray">
              <a:xfrm>
                <a:off x="198" y="417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3" name="Line 25"/>
              <p:cNvSpPr>
                <a:spLocks noChangeShapeType="1"/>
              </p:cNvSpPr>
              <p:nvPr/>
            </p:nvSpPr>
            <p:spPr bwMode="ltGray">
              <a:xfrm>
                <a:off x="198" y="436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ltGray">
              <a:xfrm>
                <a:off x="198" y="456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5" name="Line 27"/>
              <p:cNvSpPr>
                <a:spLocks noChangeShapeType="1"/>
              </p:cNvSpPr>
              <p:nvPr/>
            </p:nvSpPr>
            <p:spPr bwMode="ltGray">
              <a:xfrm>
                <a:off x="198" y="475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6" name="Line 28"/>
              <p:cNvSpPr>
                <a:spLocks noChangeShapeType="1"/>
              </p:cNvSpPr>
              <p:nvPr/>
            </p:nvSpPr>
            <p:spPr bwMode="ltGray">
              <a:xfrm>
                <a:off x="198" y="494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ltGray">
              <a:xfrm>
                <a:off x="198" y="513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8" name="Line 30"/>
              <p:cNvSpPr>
                <a:spLocks noChangeShapeType="1"/>
              </p:cNvSpPr>
              <p:nvPr/>
            </p:nvSpPr>
            <p:spPr bwMode="ltGray">
              <a:xfrm>
                <a:off x="198" y="532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79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4000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716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14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157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endParaRPr lang="ru-RU"/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52" name="Picture 4" descr="A:\minispir.GIF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</p:spPr>
        </p:pic>
        <p:sp>
          <p:nvSpPr>
            <p:cNvPr id="2053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3" name="Rectangle 5"/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2055" name="Picture 7" descr="A:\grapes.GIF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</p:spPr>
          </p:pic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2057" name="Rectangle 9"/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8" name="Rectangle 10"/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6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772"/>
          <a:stretch/>
        </p:blipFill>
        <p:spPr>
          <a:xfrm>
            <a:off x="-142908" y="0"/>
            <a:ext cx="958731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142984"/>
            <a:ext cx="7786710" cy="34290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Античные поселения и города-государства: </a:t>
            </a:r>
            <a:r>
              <a:rPr lang="ru-RU" sz="5400" b="1" dirty="0" err="1" smtClean="0">
                <a:solidFill>
                  <a:srgbClr val="FFFF00"/>
                </a:solidFill>
              </a:rPr>
              <a:t>Боспор</a:t>
            </a:r>
            <a:r>
              <a:rPr lang="ru-RU" sz="5400" b="1" dirty="0" smtClean="0">
                <a:solidFill>
                  <a:srgbClr val="FFFF00"/>
                </a:solidFill>
              </a:rPr>
              <a:t>, Херсонес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5643578"/>
            <a:ext cx="4686288" cy="614370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Крымоведение</a:t>
            </a:r>
            <a:r>
              <a:rPr lang="ru-RU" b="1" i="1" dirty="0" smtClean="0">
                <a:solidFill>
                  <a:srgbClr val="FF0000"/>
                </a:solidFill>
              </a:rPr>
              <a:t>, 6 класс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19716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«Собрание граждан Херсонеса». Картина художника Р. Воскресенского.</a:t>
            </a:r>
          </a:p>
          <a:p>
            <a:r>
              <a:rPr lang="ru-RU" dirty="0" smtClean="0"/>
              <a:t>Стела с присягой </a:t>
            </a:r>
            <a:r>
              <a:rPr lang="ru-RU" dirty="0" smtClean="0"/>
              <a:t>граждан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Херсонесский</a:t>
            </a:r>
            <a:r>
              <a:rPr lang="ru-RU" dirty="0" smtClean="0"/>
              <a:t> государственный </a:t>
            </a:r>
            <a:r>
              <a:rPr lang="ru-RU" dirty="0" err="1" smtClean="0"/>
              <a:t>историко</a:t>
            </a:r>
            <a:r>
              <a:rPr lang="ru-RU" dirty="0" smtClean="0"/>
              <a:t>- археологический музей-заповедник Херсонеса. Начало III в. до н. э.</a:t>
            </a:r>
          </a:p>
          <a:p>
            <a:endParaRPr lang="ru-RU" dirty="0"/>
          </a:p>
        </p:txBody>
      </p:sp>
      <p:pic>
        <p:nvPicPr>
          <p:cNvPr id="6146" name="Picture 2" descr="H:\Биология\ИННОВАЦИИ (сборник)\Проектное обучение\ПРОЕКТЫ\Крымоведение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8429625" cy="340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14422"/>
            <a:ext cx="7772400" cy="4114800"/>
          </a:xfrm>
        </p:spPr>
        <p:txBody>
          <a:bodyPr/>
          <a:lstStyle/>
          <a:p>
            <a:r>
              <a:rPr lang="ru-RU" dirty="0" smtClean="0"/>
              <a:t>Археологические раскопки, начатые ещё в 1827 году, показали, что город был хорошо укреплён. Остатки оборонительных сооружений — массивные башни, крепости, части каменных стен — сохранились также на всей территории государства.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9715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Часть оборонительной стены Херсонеса Башня Зенона</a:t>
            </a:r>
          </a:p>
          <a:p>
            <a:endParaRPr lang="ru-RU" dirty="0"/>
          </a:p>
        </p:txBody>
      </p:sp>
      <p:pic>
        <p:nvPicPr>
          <p:cNvPr id="2050" name="Picture 2" descr="H:\Биология\ИННОВАЦИИ (сборник)\Проектное обучение\ПРОЕКТЫ\Крымоведение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8429625" cy="34099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Город имел правильную планировку. Жилые дома были объединены в кварталы, улицы мостили мелким камнем, вдоль них проходили каменные водостоки. На площадях возвышались храмы. Общественные здания и дома богатых граждан украшали колоннадами и мозаичными полами. </a:t>
            </a:r>
          </a:p>
          <a:p>
            <a:r>
              <a:rPr lang="ru-RU" dirty="0" smtClean="0"/>
              <a:t>От античных построек до наших дней дошли лишь основания стен и подвальные помещения. Особенно интересны монетный двор, бани, руины театра, существовавшего с III в. до н. э. по IV в. н. э. От него частично сохранились только лестничные проходы и каменные скамьи для зрителей. Судя по их размерам, театр вмещал до 3 тысяч зрителей.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104298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Севастополь. Главная улица и жилые кварталы Херсонеса</a:t>
            </a:r>
          </a:p>
          <a:p>
            <a:endParaRPr lang="ru-RU" dirty="0"/>
          </a:p>
        </p:txBody>
      </p:sp>
      <p:pic>
        <p:nvPicPr>
          <p:cNvPr id="1026" name="Picture 2" descr="H:\Биология\ИННОВАЦИИ (сборник)\Проектное обучение\ПРОЕКТЫ\Крымоведение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8429625" cy="33718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175736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Монетный двор Херсонеса. III в. до н. э.</a:t>
            </a:r>
          </a:p>
          <a:p>
            <a:r>
              <a:rPr lang="ru-RU" b="1" dirty="0" err="1" smtClean="0"/>
              <a:t>Херсонесские</a:t>
            </a:r>
            <a:r>
              <a:rPr lang="ru-RU" b="1" dirty="0" smtClean="0"/>
              <a:t> и римские монеты. III в. до н. э - III в. н. э. </a:t>
            </a:r>
            <a:r>
              <a:rPr lang="ru-RU" dirty="0" smtClean="0"/>
              <a:t>(</a:t>
            </a:r>
            <a:r>
              <a:rPr lang="ru-RU" sz="2200" dirty="0" err="1" smtClean="0"/>
              <a:t>Херсонесский</a:t>
            </a:r>
            <a:r>
              <a:rPr lang="ru-RU" sz="2200" dirty="0" smtClean="0"/>
              <a:t> государственный историко-археологический музей-заповедник)</a:t>
            </a:r>
          </a:p>
          <a:p>
            <a:endParaRPr lang="ru-RU" dirty="0"/>
          </a:p>
        </p:txBody>
      </p:sp>
      <p:pic>
        <p:nvPicPr>
          <p:cNvPr id="3074" name="Picture 2" descr="H:\Биология\ИННОВАЦИИ (сборник)\Проектное обучение\ПРОЕКТЫ\Крымоведение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8429625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218599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Театральные маски Украшение саркофагов из некрополя Пантикапея. Гипс. I — II вв. н. э. </a:t>
            </a:r>
            <a:r>
              <a:rPr lang="ru-RU" b="1" i="1" dirty="0" smtClean="0"/>
              <a:t>(</a:t>
            </a:r>
            <a:r>
              <a:rPr lang="ru-RU" sz="2600" i="1" dirty="0" smtClean="0"/>
              <a:t>Государственный Эрмитаж)</a:t>
            </a:r>
          </a:p>
          <a:p>
            <a:r>
              <a:rPr lang="ru-RU" b="1" dirty="0" smtClean="0"/>
              <a:t>Развалины </a:t>
            </a:r>
            <a:r>
              <a:rPr lang="ru-RU" b="1" dirty="0" err="1" smtClean="0"/>
              <a:t>херсонесского</a:t>
            </a:r>
            <a:r>
              <a:rPr lang="ru-RU" b="1" dirty="0" smtClean="0"/>
              <a:t> театра. III в. н. э. — IV в. н. э.</a:t>
            </a:r>
          </a:p>
          <a:p>
            <a:endParaRPr lang="ru-RU" dirty="0"/>
          </a:p>
        </p:txBody>
      </p:sp>
      <p:pic>
        <p:nvPicPr>
          <p:cNvPr id="4098" name="Picture 2" descr="H:\Биология\ИННОВАЦИИ (сборник)\Проектное обучение\ПРОЕКТЫ\Крымоведение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8429625" cy="3371850"/>
          </a:xfrm>
          <a:prstGeom prst="rect">
            <a:avLst/>
          </a:prstGeom>
          <a:noFill/>
        </p:spPr>
      </p:pic>
      <p:pic>
        <p:nvPicPr>
          <p:cNvPr id="4100" name="Picture 4" descr="http://chernomorsk.info/wp-content/uploads/2014/06/Hersones-Antichny-j-teatr-drevnee-Gorodishh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6"/>
            <a:ext cx="8889155" cy="59646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642918"/>
            <a:ext cx="7943848" cy="5072098"/>
          </a:xfrm>
        </p:spPr>
        <p:txBody>
          <a:bodyPr/>
          <a:lstStyle/>
          <a:p>
            <a:r>
              <a:rPr lang="ru-RU" dirty="0" smtClean="0"/>
              <a:t>Около городских стен располагался район ремесленников. Там археологи обнаружили остатки керамического производства: печи для обжига глиняной посуды, штампы для орнаментов, формы для изготовления терракотовых рельефов.</a:t>
            </a:r>
          </a:p>
          <a:p>
            <a:r>
              <a:rPr lang="ru-RU" dirty="0" smtClean="0"/>
              <a:t> Процветали в Херсонесе и другие ремёсла — металлообрабатывающее, ювелирное, ткацкое.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Боспорское</a:t>
            </a:r>
            <a:r>
              <a:rPr lang="ru-RU" b="1" dirty="0" smtClean="0">
                <a:solidFill>
                  <a:srgbClr val="FF0000"/>
                </a:solidFill>
              </a:rPr>
              <a:t> царство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smtClean="0"/>
              <a:t>Крупнейшим античным государством Причерноморья было так называемое </a:t>
            </a:r>
            <a:r>
              <a:rPr lang="ru-RU" sz="11200" dirty="0" err="1" smtClean="0"/>
              <a:t>Боспорское</a:t>
            </a:r>
            <a:r>
              <a:rPr lang="ru-RU" sz="11200" dirty="0" smtClean="0"/>
              <a:t> царство. </a:t>
            </a:r>
          </a:p>
          <a:p>
            <a:r>
              <a:rPr lang="ru-RU" sz="11200" dirty="0" smtClean="0"/>
              <a:t>Оно образовалось в результате объединения первоначально независимых греческих городов, таких, как Пантикапей, </a:t>
            </a:r>
            <a:r>
              <a:rPr lang="ru-RU" sz="11200" dirty="0" err="1" smtClean="0"/>
              <a:t>Мирмекий</a:t>
            </a:r>
            <a:r>
              <a:rPr lang="ru-RU" sz="11200" dirty="0" smtClean="0"/>
              <a:t>, </a:t>
            </a:r>
            <a:r>
              <a:rPr lang="ru-RU" sz="11200" dirty="0" err="1" smtClean="0"/>
              <a:t>Тиритака</a:t>
            </a:r>
            <a:r>
              <a:rPr lang="ru-RU" sz="11200" dirty="0" smtClean="0"/>
              <a:t>, </a:t>
            </a:r>
            <a:r>
              <a:rPr lang="ru-RU" sz="11200" dirty="0" err="1" smtClean="0"/>
              <a:t>Фанагория</a:t>
            </a:r>
            <a:r>
              <a:rPr lang="ru-RU" sz="11200" dirty="0" smtClean="0"/>
              <a:t> и других, расположенных по берегам </a:t>
            </a:r>
            <a:r>
              <a:rPr lang="ru-RU" sz="11200" dirty="0" err="1" smtClean="0"/>
              <a:t>Боспора</a:t>
            </a:r>
            <a:r>
              <a:rPr lang="ru-RU" sz="11200" dirty="0" smtClean="0"/>
              <a:t> Киммерийского — современного Керченского пролива. </a:t>
            </a:r>
          </a:p>
          <a:p>
            <a:r>
              <a:rPr lang="ru-RU" sz="11200" dirty="0" smtClean="0"/>
              <a:t>Столицей государства стал </a:t>
            </a:r>
            <a:r>
              <a:rPr lang="ru-RU" sz="11200" b="1" u="sng" dirty="0" smtClean="0"/>
              <a:t>Пантикапей</a:t>
            </a:r>
            <a:r>
              <a:rPr lang="ru-RU" sz="11200" dirty="0" smtClean="0"/>
              <a:t>. С 438 г. до н. э. более трёхсот лет им правила династия </a:t>
            </a:r>
            <a:r>
              <a:rPr lang="ru-RU" sz="11200" dirty="0" err="1" smtClean="0"/>
              <a:t>Спартокидов</a:t>
            </a:r>
            <a:r>
              <a:rPr lang="ru-RU" sz="11200" dirty="0" smtClean="0"/>
              <a:t>.</a:t>
            </a:r>
            <a:br>
              <a:rPr lang="ru-RU" sz="11200" dirty="0" smtClean="0"/>
            </a:br>
            <a:endParaRPr lang="ru-RU" sz="11200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96037"/>
            <a:ext cx="7886700" cy="1375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Столица </a:t>
            </a:r>
            <a:r>
              <a:rPr lang="ru-RU" sz="4000" b="1" dirty="0" err="1" smtClean="0">
                <a:solidFill>
                  <a:srgbClr val="FF0000"/>
                </a:solidFill>
              </a:rPr>
              <a:t>Боспорского</a:t>
            </a:r>
            <a:r>
              <a:rPr lang="ru-RU" sz="4000" b="1" dirty="0" smtClean="0">
                <a:solidFill>
                  <a:srgbClr val="FF0000"/>
                </a:solidFill>
              </a:rPr>
              <a:t> царства </a:t>
            </a:r>
            <a:r>
              <a:rPr lang="ru-RU" sz="4000" b="1" dirty="0">
                <a:solidFill>
                  <a:srgbClr val="FF0000"/>
                </a:solidFill>
              </a:rPr>
              <a:t>— Пантикапей.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094"/>
          <a:stretch/>
        </p:blipFill>
        <p:spPr>
          <a:xfrm>
            <a:off x="642910" y="3143248"/>
            <a:ext cx="4069307" cy="3171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37" y="3001963"/>
            <a:ext cx="3810000" cy="317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57210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С глубокой древности морские пути связывали побережье Чёрного моря со Средиземноморьем, где в конце II — начале I тысячелетия до н. э. возникла великая цивилизация Греции. От берегов Эллады отважные мореходы отправлялись на поиски новых земель.</a:t>
            </a:r>
            <a:endParaRPr lang="ru-RU" sz="2800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конце V — начале IV вв. до н. э. к владениям </a:t>
            </a:r>
            <a:r>
              <a:rPr lang="ru-RU" dirty="0" err="1" smtClean="0"/>
              <a:t>Боспора</a:t>
            </a:r>
            <a:r>
              <a:rPr lang="ru-RU" dirty="0" smtClean="0"/>
              <a:t> были присоединены Нимфей и Феодосия, а также земли, населённые другими племенами. </a:t>
            </a:r>
          </a:p>
          <a:p>
            <a:r>
              <a:rPr lang="ru-RU" dirty="0" smtClean="0"/>
              <a:t>В I в. до н. э. </a:t>
            </a:r>
            <a:r>
              <a:rPr lang="ru-RU" dirty="0" err="1" smtClean="0"/>
              <a:t>Боспор</a:t>
            </a:r>
            <a:r>
              <a:rPr lang="ru-RU" dirty="0" smtClean="0"/>
              <a:t> захватил большую часть территории Крыма, подчинил себе Херсонес.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57166"/>
            <a:ext cx="8229600" cy="685792"/>
          </a:xfrm>
        </p:spPr>
        <p:txBody>
          <a:bodyPr/>
          <a:lstStyle/>
          <a:p>
            <a:r>
              <a:rPr lang="ru-RU" dirty="0" smtClean="0"/>
              <a:t>Керчь. Вид на гору Митридат</a:t>
            </a:r>
          </a:p>
          <a:p>
            <a:endParaRPr lang="ru-RU" dirty="0"/>
          </a:p>
        </p:txBody>
      </p:sp>
      <p:pic>
        <p:nvPicPr>
          <p:cNvPr id="7170" name="Picture 2" descr="H:\Биология\ИННОВАЦИИ (сборник)\Проектное обучение\ПРОЕКТЫ\Крымоведение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" y="1728787"/>
            <a:ext cx="8429625" cy="34004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Вниз по склонам террасами спускались кварталы из одно- или двухэтажных каменных строений. Весь город и его окрестности были опоясаны многочисленными линиями укреплений. Глубокая и удобная гавань надёжно укрывала торговые и военные суда.</a:t>
            </a:r>
          </a:p>
          <a:p>
            <a:r>
              <a:rPr lang="ru-RU" dirty="0" smtClean="0"/>
              <a:t>Найденные обломки мраморных статуй, куски расписной штукатурки и архитектурные детали позволяют говорить о богатом убранстве площадей и зданий города, о мастерстве древних архитекторов и строителей.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00108"/>
            <a:ext cx="7829576" cy="512605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 месте </a:t>
            </a:r>
            <a:r>
              <a:rPr lang="ru-RU" dirty="0" err="1" smtClean="0"/>
              <a:t>Мирмекия</a:t>
            </a:r>
            <a:r>
              <a:rPr lang="ru-RU" dirty="0" smtClean="0"/>
              <a:t> и </a:t>
            </a:r>
            <a:r>
              <a:rPr lang="ru-RU" dirty="0" err="1" smtClean="0"/>
              <a:t>Тиритаки</a:t>
            </a:r>
            <a:r>
              <a:rPr lang="ru-RU" dirty="0" smtClean="0"/>
              <a:t>, недалеко от Керчи, кроме городских стен, жилых домов и святилищ, археологи открыли несколько виноделен и ванны для засолки рыбы. </a:t>
            </a:r>
          </a:p>
          <a:p>
            <a:r>
              <a:rPr lang="ru-RU" dirty="0" smtClean="0"/>
              <a:t>В Нимфее, близ современного посёлка </a:t>
            </a:r>
            <a:r>
              <a:rPr lang="ru-RU" dirty="0" err="1" smtClean="0"/>
              <a:t>Героевки</a:t>
            </a:r>
            <a:r>
              <a:rPr lang="ru-RU" dirty="0" smtClean="0"/>
              <a:t>, — храмы Деметры, Афродиты и </a:t>
            </a:r>
            <a:r>
              <a:rPr lang="ru-RU" dirty="0" err="1" smtClean="0"/>
              <a:t>Кабиров</a:t>
            </a:r>
            <a:r>
              <a:rPr lang="ru-RU" dirty="0" smtClean="0"/>
              <a:t>; в Илурате, около современной деревни Ивановки, — </a:t>
            </a:r>
            <a:r>
              <a:rPr lang="ru-RU" dirty="0" err="1" smtClean="0"/>
              <a:t>боспорское</a:t>
            </a:r>
            <a:r>
              <a:rPr lang="ru-RU" dirty="0" smtClean="0"/>
              <a:t> военное поселение первых веков н. э., охранявшее подступы к столице.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4" y="146950"/>
            <a:ext cx="435133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76" y="2322619"/>
            <a:ext cx="435133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5434645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147161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Раскопки склепов</a:t>
            </a:r>
          </a:p>
          <a:p>
            <a:r>
              <a:rPr lang="ru-RU" b="1" dirty="0" smtClean="0"/>
              <a:t>Руины </a:t>
            </a:r>
            <a:r>
              <a:rPr lang="ru-RU" b="1" dirty="0" err="1" smtClean="0"/>
              <a:t>боспорского</a:t>
            </a:r>
            <a:r>
              <a:rPr lang="ru-RU" b="1" dirty="0" smtClean="0"/>
              <a:t> поселения у деревни Семёновки</a:t>
            </a:r>
          </a:p>
          <a:p>
            <a:r>
              <a:rPr lang="ru-RU" b="1" dirty="0" smtClean="0"/>
              <a:t>Раскопки поселения некрополя Нимфея</a:t>
            </a:r>
          </a:p>
          <a:p>
            <a:endParaRPr lang="ru-RU" dirty="0"/>
          </a:p>
        </p:txBody>
      </p:sp>
      <p:pic>
        <p:nvPicPr>
          <p:cNvPr id="14338" name="Picture 2" descr="H:\Биология\ИННОВАЦИИ (сборник)\Проектное обучение\ПРОЕКТЫ\Крымоведение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" y="1714500"/>
            <a:ext cx="8429625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Рядом с каждым античным городом находился его некрополь — город мёртвых. Обычно хоронили в простых земляных могилах, иногда выложенных черепицей или каменными плитами. </a:t>
            </a:r>
          </a:p>
          <a:p>
            <a:r>
              <a:rPr lang="ru-RU" dirty="0" smtClean="0"/>
              <a:t>Богатых и знатных помещали в деревянные или каменные саркофаги. Для их погребения сооружали склепы, сложенные из камней или вырубленные в скалах. Стены склепов и саркофагов украшали росписью, рельефами, инкрустацией. На них наносили орнаменты, изображали мифологические сюжеты, сцены реальной жизни.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12858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Саркофаг из </a:t>
            </a:r>
            <a:r>
              <a:rPr lang="ru-RU" dirty="0" err="1" smtClean="0"/>
              <a:t>Мирмекия</a:t>
            </a:r>
            <a:r>
              <a:rPr lang="ru-RU" dirty="0" smtClean="0"/>
              <a:t>. Мрамор. Конец II в. н. э.</a:t>
            </a:r>
          </a:p>
          <a:p>
            <a:r>
              <a:rPr lang="ru-RU" dirty="0" smtClean="0"/>
              <a:t>Рельеф боковой стенки саркофага </a:t>
            </a:r>
            <a:r>
              <a:rPr lang="ru-RU" i="1" dirty="0" smtClean="0"/>
              <a:t>(</a:t>
            </a:r>
            <a:r>
              <a:rPr lang="ru-RU" sz="2400" i="1" dirty="0" smtClean="0"/>
              <a:t>Государственный Эрмитаж)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 descr="H:\Биология\ИННОВАЦИИ (сборник)\Проектное обучение\ПРОЕКТЫ\Крымоведение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8429625" cy="34099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192882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Вход в Царский курган. Керчь.</a:t>
            </a:r>
          </a:p>
          <a:p>
            <a:r>
              <a:rPr lang="ru-RU" dirty="0" smtClean="0"/>
              <a:t>«Похищение Коры Плутоном». Фрагмент росписи склепа Деметры Первая половина III в. н. э. (</a:t>
            </a:r>
            <a:r>
              <a:rPr lang="ru-RU" sz="2800" i="1" dirty="0" smtClean="0"/>
              <a:t>Государственный Эрмитаж)</a:t>
            </a:r>
          </a:p>
          <a:p>
            <a:endParaRPr lang="ru-RU" dirty="0"/>
          </a:p>
        </p:txBody>
      </p:sp>
      <p:pic>
        <p:nvPicPr>
          <p:cNvPr id="6" name="Picture 2" descr="H:\Биология\ИННОВАЦИИ (сборник)\Проектное обучение\ПРОЕКТЫ\Крымоведение\9.jpg"/>
          <p:cNvPicPr>
            <a:picLocks noChangeAspect="1" noChangeArrowheads="1"/>
          </p:cNvPicPr>
          <p:nvPr/>
        </p:nvPicPr>
        <p:blipFill>
          <a:blip r:embed="rId2"/>
          <a:srcRect r="26270"/>
          <a:stretch>
            <a:fillRect/>
          </a:stretch>
        </p:blipFill>
        <p:spPr bwMode="auto">
          <a:xfrm>
            <a:off x="1357290" y="2714620"/>
            <a:ext cx="6215106" cy="34385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6286544" cy="6286544"/>
          </a:xfrm>
        </p:spPr>
        <p:txBody>
          <a:bodyPr>
            <a:normAutofit/>
          </a:bodyPr>
          <a:lstStyle/>
          <a:p>
            <a:r>
              <a:rPr lang="ru-RU" dirty="0" smtClean="0"/>
              <a:t>Вместе с умершим клали принадлежавшие ему вещи: украшения, посуду, оружие, сосуды с благовониями, терракотовые статуэтки и другие предметы. </a:t>
            </a:r>
          </a:p>
          <a:p>
            <a:r>
              <a:rPr lang="ru-RU" dirty="0" smtClean="0"/>
              <a:t>В одном из </a:t>
            </a:r>
            <a:r>
              <a:rPr lang="ru-RU" dirty="0" err="1" smtClean="0"/>
              <a:t>пантикапейских</a:t>
            </a:r>
            <a:r>
              <a:rPr lang="ru-RU" dirty="0" smtClean="0"/>
              <a:t> погребений III в. н. э., возможно, </a:t>
            </a:r>
            <a:r>
              <a:rPr lang="ru-RU" dirty="0" err="1" smtClean="0"/>
              <a:t>боспорского</a:t>
            </a:r>
            <a:r>
              <a:rPr lang="ru-RU" dirty="0" smtClean="0"/>
              <a:t> царя </a:t>
            </a:r>
            <a:r>
              <a:rPr lang="ru-RU" dirty="0" err="1" smtClean="0"/>
              <a:t>Рискупорида</a:t>
            </a:r>
            <a:r>
              <a:rPr lang="ru-RU" dirty="0" smtClean="0"/>
              <a:t>, была найдена уникальная золотая маска, воспроизводившая черты лица умершего.</a:t>
            </a:r>
          </a:p>
          <a:p>
            <a:endParaRPr lang="ru-RU" dirty="0"/>
          </a:p>
        </p:txBody>
      </p:sp>
      <p:pic>
        <p:nvPicPr>
          <p:cNvPr id="4" name="Picture 2" descr="H:\Биология\ИННОВАЦИИ (сборник)\Проектное обучение\ПРОЕКТЫ\Крымоведение\9.jpg"/>
          <p:cNvPicPr>
            <a:picLocks noChangeAspect="1" noChangeArrowheads="1"/>
          </p:cNvPicPr>
          <p:nvPr/>
        </p:nvPicPr>
        <p:blipFill>
          <a:blip r:embed="rId2"/>
          <a:srcRect l="72769"/>
          <a:stretch>
            <a:fillRect/>
          </a:stretch>
        </p:blipFill>
        <p:spPr bwMode="auto">
          <a:xfrm>
            <a:off x="6572264" y="1285860"/>
            <a:ext cx="2295481" cy="34385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Там, где сейчас расположены крупные морские порты, промышленные и курортные центры Крыма— Евпатория, Севастополь, Феодосия и Керчь, в VI — V вв. до н. э. греки основали города (полисы) </a:t>
            </a:r>
            <a:r>
              <a:rPr lang="ru-RU" dirty="0" err="1" smtClean="0">
                <a:solidFill>
                  <a:srgbClr val="FFFF00"/>
                </a:solidFill>
              </a:rPr>
              <a:t>Керкинитиду</a:t>
            </a:r>
            <a:r>
              <a:rPr lang="ru-RU" dirty="0" smtClean="0">
                <a:solidFill>
                  <a:srgbClr val="FFFF00"/>
                </a:solidFill>
              </a:rPr>
              <a:t>, Херсонес, Феодосию, </a:t>
            </a:r>
            <a:r>
              <a:rPr lang="ru-RU" b="1" u="sng" dirty="0" smtClean="0"/>
              <a:t>Пантикапей</a:t>
            </a:r>
            <a:r>
              <a:rPr lang="ru-RU" dirty="0" smtClean="0">
                <a:solidFill>
                  <a:srgbClr val="FFFF00"/>
                </a:solidFill>
              </a:rPr>
              <a:t>, а вблизи него </a:t>
            </a:r>
            <a:r>
              <a:rPr lang="ru-RU" b="1" u="sng" dirty="0" err="1" smtClean="0"/>
              <a:t>Мирмекий</a:t>
            </a:r>
            <a:r>
              <a:rPr lang="ru-RU" b="1" u="sng" dirty="0" smtClean="0"/>
              <a:t>, </a:t>
            </a:r>
            <a:r>
              <a:rPr lang="ru-RU" b="1" u="sng" dirty="0" err="1" smtClean="0"/>
              <a:t>Тиритаку</a:t>
            </a:r>
            <a:r>
              <a:rPr lang="ru-RU" b="1" u="sng" dirty="0" smtClean="0"/>
              <a:t>, Нимфей, Акру, </a:t>
            </a:r>
            <a:r>
              <a:rPr lang="ru-RU" b="1" u="sng" dirty="0" err="1" smtClean="0"/>
              <a:t>Киммерик</a:t>
            </a:r>
            <a:r>
              <a:rPr lang="ru-RU" b="1" u="sng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и другие.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/>
          <a:lstStyle/>
          <a:p>
            <a:r>
              <a:rPr lang="ru-RU" dirty="0" smtClean="0"/>
              <a:t>Исследователей давно заинтересовали большие курганы, расположенные в окрестностях Керчи. В них обнаружили захоронения </a:t>
            </a:r>
            <a:r>
              <a:rPr lang="ru-RU" dirty="0" err="1" smtClean="0"/>
              <a:t>боспорских</a:t>
            </a:r>
            <a:r>
              <a:rPr lang="ru-RU" dirty="0" smtClean="0"/>
              <a:t> царей и знати с выдающимися произведениями греческого искусства: золотыми и серебряными украшениями, изделиями из бронзы и стекла, расписными и фигурными вазами.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97154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Ваза-кальпида</a:t>
            </a:r>
            <a:r>
              <a:rPr lang="ru-RU" dirty="0" smtClean="0"/>
              <a:t>. Глина</a:t>
            </a:r>
          </a:p>
          <a:p>
            <a:r>
              <a:rPr lang="ru-RU" dirty="0" smtClean="0"/>
              <a:t>Фрагмент росписи </a:t>
            </a:r>
            <a:r>
              <a:rPr lang="ru-RU" dirty="0" err="1" smtClean="0"/>
              <a:t>кальпиды</a:t>
            </a:r>
            <a:r>
              <a:rPr lang="ru-RU" dirty="0" smtClean="0"/>
              <a:t> роспись, позолота. Пантикапей. IV в. до н. э. (</a:t>
            </a:r>
            <a:r>
              <a:rPr lang="ru-RU" i="1" dirty="0" smtClean="0"/>
              <a:t>Государственный Эрмитаж)</a:t>
            </a:r>
          </a:p>
          <a:p>
            <a:endParaRPr lang="ru-RU" dirty="0"/>
          </a:p>
        </p:txBody>
      </p:sp>
      <p:pic>
        <p:nvPicPr>
          <p:cNvPr id="13314" name="Picture 2" descr="H:\Биология\ИННОВАЦИИ (сборник)\Проектное обучение\ПРОЕКТЫ\Крымоведение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8429625" cy="33909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6072230" cy="5357850"/>
          </a:xfrm>
        </p:spPr>
        <p:txBody>
          <a:bodyPr>
            <a:normAutofit/>
          </a:bodyPr>
          <a:lstStyle/>
          <a:p>
            <a:r>
              <a:rPr lang="ru-RU" dirty="0" smtClean="0"/>
              <a:t>Шедевром мирового искусства по праву считают золотые височные подвески IV в. до н. э. из кургана </a:t>
            </a:r>
            <a:r>
              <a:rPr lang="ru-RU" dirty="0" err="1" smtClean="0"/>
              <a:t>Куль-Оба</a:t>
            </a:r>
            <a:r>
              <a:rPr lang="ru-RU" dirty="0" smtClean="0"/>
              <a:t>. Они выполнены в виде дисков, к которым прикреплены многочисленные плетёные перекрещивающиеся цепочки, соединённые пластинками и розетками. На диске диаметром 7 см — рельеф головы Афины в шлёме с хорошо различимыми фигурками грифонов, совы и змеи.</a:t>
            </a:r>
            <a:endParaRPr lang="ru-RU" dirty="0"/>
          </a:p>
        </p:txBody>
      </p:sp>
      <p:pic>
        <p:nvPicPr>
          <p:cNvPr id="4" name="Picture 2" descr="H:\Биология\ИННОВАЦИИ (сборник)\Проектное обучение\ПРОЕКТЫ\Крымоведение\12.jpg"/>
          <p:cNvPicPr>
            <a:picLocks noChangeAspect="1" noChangeArrowheads="1"/>
          </p:cNvPicPr>
          <p:nvPr/>
        </p:nvPicPr>
        <p:blipFill>
          <a:blip r:embed="rId2"/>
          <a:srcRect l="74463"/>
          <a:stretch>
            <a:fillRect/>
          </a:stretch>
        </p:blipFill>
        <p:spPr bwMode="auto">
          <a:xfrm>
            <a:off x="6572264" y="1571612"/>
            <a:ext cx="2152605" cy="34194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>Серьга из Феодосии. Золото. IV в. до н. э. Пантикапей. III в. до н. э. (</a:t>
            </a:r>
            <a:r>
              <a:rPr lang="ru-RU" sz="2600" i="1" dirty="0" smtClean="0"/>
              <a:t>Государственный Эрмитаж)</a:t>
            </a:r>
          </a:p>
          <a:p>
            <a:r>
              <a:rPr lang="ru-RU" dirty="0" smtClean="0"/>
              <a:t>Перстень с камеей. Золото, гранат. Золото, эмаль. </a:t>
            </a:r>
            <a:r>
              <a:rPr lang="ru-RU" sz="2600" dirty="0" smtClean="0"/>
              <a:t>(</a:t>
            </a:r>
            <a:r>
              <a:rPr lang="ru-RU" sz="2600" i="1" dirty="0" smtClean="0"/>
              <a:t>Государственный Эрмитаж)</a:t>
            </a:r>
            <a:endParaRPr lang="ru-RU" sz="26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290" name="Picture 2" descr="H:\Биология\ИННОВАЦИИ (сборник)\Проектное обучение\ПРОЕКТЫ\Крымоведение\12.jpg"/>
          <p:cNvPicPr>
            <a:picLocks noChangeAspect="1" noChangeArrowheads="1"/>
          </p:cNvPicPr>
          <p:nvPr/>
        </p:nvPicPr>
        <p:blipFill>
          <a:blip r:embed="rId2"/>
          <a:srcRect r="26271"/>
          <a:stretch>
            <a:fillRect/>
          </a:stretch>
        </p:blipFill>
        <p:spPr bwMode="auto">
          <a:xfrm>
            <a:off x="1071538" y="2571744"/>
            <a:ext cx="6715172" cy="369460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Сейчас на территории Херсонеса в Севастополе и на горе Митридат в Керчи организованы заповедники. Ежегодно тысячи людей приезжают туда, чтобы пройти по улицам и площадям древних городов, познакомиться с величайшими памятниками культуры, лучше узнать далёкое прошлое нашей Родины.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От древности до современности…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128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Тест</a:t>
            </a:r>
            <a:endParaRPr lang="ru-RU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37481"/>
            <a:ext cx="7886700" cy="48394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i="1" u="sng" dirty="0" smtClean="0">
                <a:latin typeface="Book Antiqua" panose="02040602050305030304" pitchFamily="18" charset="0"/>
              </a:rPr>
              <a:t>1. </a:t>
            </a:r>
            <a:r>
              <a:rPr lang="ru-RU" i="1" u="sng" dirty="0" smtClean="0">
                <a:latin typeface="Book Antiqua" panose="02040602050305030304" pitchFamily="18" charset="0"/>
              </a:rPr>
              <a:t>Кто основал </a:t>
            </a:r>
            <a:r>
              <a:rPr lang="ru-RU" i="1" u="sng" dirty="0" smtClean="0">
                <a:latin typeface="Book Antiqua" panose="02040602050305030304" pitchFamily="18" charset="0"/>
              </a:rPr>
              <a:t>в Крыму города-полисы</a:t>
            </a:r>
            <a:r>
              <a:rPr lang="ru-RU" i="1" u="sng" dirty="0" smtClean="0">
                <a:latin typeface="Book Antiqua" panose="02040602050305030304" pitchFamily="18" charset="0"/>
              </a:rPr>
              <a:t>?</a:t>
            </a:r>
            <a:endParaRPr lang="ru-RU" i="1" u="sng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а) </a:t>
            </a:r>
            <a:r>
              <a:rPr lang="ru-RU" dirty="0" smtClean="0">
                <a:latin typeface="Book Antiqua" panose="02040602050305030304" pitchFamily="18" charset="0"/>
              </a:rPr>
              <a:t> римляне, </a:t>
            </a:r>
            <a:r>
              <a:rPr lang="ru-RU" dirty="0">
                <a:latin typeface="Book Antiqua" panose="02040602050305030304" pitchFamily="18" charset="0"/>
              </a:rPr>
              <a:t>б) </a:t>
            </a:r>
            <a:r>
              <a:rPr lang="ru-RU" dirty="0" smtClean="0">
                <a:latin typeface="Book Antiqua" panose="02040602050305030304" pitchFamily="18" charset="0"/>
              </a:rPr>
              <a:t>греки, </a:t>
            </a:r>
            <a:r>
              <a:rPr lang="ru-RU" dirty="0">
                <a:latin typeface="Book Antiqua" panose="02040602050305030304" pitchFamily="18" charset="0"/>
              </a:rPr>
              <a:t>в) </a:t>
            </a:r>
            <a:r>
              <a:rPr lang="ru-RU" dirty="0" smtClean="0">
                <a:latin typeface="Book Antiqua" panose="02040602050305030304" pitchFamily="18" charset="0"/>
              </a:rPr>
              <a:t>скифы.</a:t>
            </a:r>
            <a:endParaRPr lang="ru-RU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i="1" u="sng" dirty="0">
                <a:latin typeface="Book Antiqua" panose="02040602050305030304" pitchFamily="18" charset="0"/>
              </a:rPr>
              <a:t>2. </a:t>
            </a:r>
            <a:r>
              <a:rPr lang="ru-RU" i="1" u="sng" dirty="0" smtClean="0">
                <a:latin typeface="Book Antiqua" panose="02040602050305030304" pitchFamily="18" charset="0"/>
              </a:rPr>
              <a:t>Херсонес расположен на территории современного</a:t>
            </a:r>
            <a:endParaRPr lang="ru-RU" i="1" u="sng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а) </a:t>
            </a:r>
            <a:r>
              <a:rPr lang="ru-RU" dirty="0" smtClean="0">
                <a:latin typeface="Book Antiqua" panose="02040602050305030304" pitchFamily="18" charset="0"/>
              </a:rPr>
              <a:t>Севастополя, </a:t>
            </a:r>
            <a:r>
              <a:rPr lang="ru-RU" dirty="0">
                <a:latin typeface="Book Antiqua" panose="02040602050305030304" pitchFamily="18" charset="0"/>
              </a:rPr>
              <a:t>б) </a:t>
            </a:r>
            <a:r>
              <a:rPr lang="ru-RU" dirty="0" smtClean="0">
                <a:latin typeface="Book Antiqua" panose="02040602050305030304" pitchFamily="18" charset="0"/>
              </a:rPr>
              <a:t>Симферополя, </a:t>
            </a:r>
            <a:r>
              <a:rPr lang="ru-RU" dirty="0">
                <a:latin typeface="Book Antiqua" panose="02040602050305030304" pitchFamily="18" charset="0"/>
              </a:rPr>
              <a:t>в</a:t>
            </a:r>
            <a:r>
              <a:rPr lang="ru-RU">
                <a:latin typeface="Book Antiqua" panose="02040602050305030304" pitchFamily="18" charset="0"/>
              </a:rPr>
              <a:t>) </a:t>
            </a:r>
            <a:r>
              <a:rPr lang="ru-RU" smtClean="0">
                <a:latin typeface="Book Antiqua" panose="02040602050305030304" pitchFamily="18" charset="0"/>
              </a:rPr>
              <a:t>Евпатории?</a:t>
            </a:r>
            <a:endParaRPr lang="ru-RU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i="1" u="sng" dirty="0">
                <a:latin typeface="Book Antiqua" panose="02040602050305030304" pitchFamily="18" charset="0"/>
              </a:rPr>
              <a:t>3. В какой части Крыма находилось Боспорское царство?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а) Южный берег, б) Керченский полуостров, </a:t>
            </a:r>
            <a:r>
              <a:rPr lang="ru-RU" dirty="0" smtClean="0">
                <a:latin typeface="Book Antiqua" panose="02040602050305030304" pitchFamily="18" charset="0"/>
              </a:rPr>
              <a:t>в) </a:t>
            </a:r>
            <a:r>
              <a:rPr lang="ru-RU" dirty="0" err="1">
                <a:latin typeface="Book Antiqua" panose="02040602050305030304" pitchFamily="18" charset="0"/>
              </a:rPr>
              <a:t>Тарханкутский</a:t>
            </a:r>
            <a:r>
              <a:rPr lang="ru-RU" dirty="0">
                <a:latin typeface="Book Antiqua" panose="02040602050305030304" pitchFamily="18" charset="0"/>
              </a:rPr>
              <a:t> полуостров.</a:t>
            </a:r>
          </a:p>
          <a:p>
            <a:pPr marL="0" indent="0">
              <a:buNone/>
            </a:pPr>
            <a:r>
              <a:rPr lang="ru-RU" i="1" u="sng" dirty="0">
                <a:latin typeface="Book Antiqua" panose="02040602050305030304" pitchFamily="18" charset="0"/>
              </a:rPr>
              <a:t>4. Когда образовалось Боспорское царство?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а) 480 г до н.э. б) 480 г н. э. в) 400 г. г) 840 г до н.э.</a:t>
            </a:r>
          </a:p>
          <a:p>
            <a:pPr marL="0" indent="0">
              <a:buNone/>
            </a:pPr>
            <a:r>
              <a:rPr lang="ru-RU" i="1" u="sng" dirty="0">
                <a:latin typeface="Book Antiqua" panose="02040602050305030304" pitchFamily="18" charset="0"/>
              </a:rPr>
              <a:t>5. Херсонес был основан в:</a:t>
            </a: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</a:rPr>
              <a:t>а) </a:t>
            </a:r>
            <a:r>
              <a:rPr lang="en-US" dirty="0">
                <a:latin typeface="Book Antiqua" panose="02040602050305030304" pitchFamily="18" charset="0"/>
              </a:rPr>
              <a:t>III </a:t>
            </a:r>
            <a:r>
              <a:rPr lang="ru-RU" dirty="0">
                <a:latin typeface="Book Antiqua" panose="02040602050305030304" pitchFamily="18" charset="0"/>
              </a:rPr>
              <a:t>в до н.э., б) </a:t>
            </a:r>
            <a:r>
              <a:rPr lang="en-US" dirty="0">
                <a:latin typeface="Book Antiqua" panose="02040602050305030304" pitchFamily="18" charset="0"/>
              </a:rPr>
              <a:t>II </a:t>
            </a:r>
            <a:r>
              <a:rPr lang="ru-RU" dirty="0">
                <a:latin typeface="Book Antiqua" panose="02040602050305030304" pitchFamily="18" charset="0"/>
              </a:rPr>
              <a:t>в до н.э. в) </a:t>
            </a:r>
            <a:r>
              <a:rPr lang="en-US" dirty="0">
                <a:latin typeface="Book Antiqua" panose="02040602050305030304" pitchFamily="18" charset="0"/>
              </a:rPr>
              <a:t>IV </a:t>
            </a:r>
            <a:r>
              <a:rPr lang="ru-RU" dirty="0">
                <a:latin typeface="Book Antiqua" panose="02040602050305030304" pitchFamily="18" charset="0"/>
              </a:rPr>
              <a:t>в, г) </a:t>
            </a:r>
            <a:r>
              <a:rPr lang="en-US" dirty="0">
                <a:latin typeface="Book Antiqua" panose="02040602050305030304" pitchFamily="18" charset="0"/>
              </a:rPr>
              <a:t>V </a:t>
            </a:r>
            <a:r>
              <a:rPr lang="ru-RU" dirty="0">
                <a:latin typeface="Book Antiqua" panose="02040602050305030304" pitchFamily="18" charset="0"/>
              </a:rPr>
              <a:t>в до н.э.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82914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Дополнительно:</a:t>
            </a:r>
            <a:endParaRPr lang="ru-RU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286808" cy="3625857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Какие античные поселения вблизи Пантикапея вам известны?</a:t>
            </a:r>
            <a:endParaRPr lang="ru-RU" sz="48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Домашнее задание</a:t>
            </a:r>
            <a:endParaRPr lang="ru-RU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Book Antiqua" panose="02040602050305030304" pitchFamily="18" charset="0"/>
              </a:rPr>
              <a:t>Участие в проекте «Античные поселения»: </a:t>
            </a:r>
            <a:endParaRPr lang="ru-RU" dirty="0" smtClean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Book Antiqua" panose="02040602050305030304" pitchFamily="18" charset="0"/>
              </a:rPr>
              <a:t>Сообщения об античных поселениях вблизи Пантикапея. </a:t>
            </a:r>
            <a:r>
              <a:rPr lang="ru-RU" dirty="0" smtClean="0">
                <a:latin typeface="Book Antiqua" panose="02040602050305030304" pitchFamily="18" charset="0"/>
              </a:rPr>
              <a:t>(</a:t>
            </a:r>
            <a:r>
              <a:rPr lang="ru-RU" dirty="0" smtClean="0">
                <a:latin typeface="Book Antiqua" panose="02040602050305030304" pitchFamily="18" charset="0"/>
              </a:rPr>
              <a:t>лист А4</a:t>
            </a:r>
            <a:r>
              <a:rPr lang="ru-RU" dirty="0" smtClean="0">
                <a:latin typeface="Book Antiqua" panose="02040602050305030304" pitchFamily="18" charset="0"/>
              </a:rPr>
              <a:t>)</a:t>
            </a:r>
            <a:endParaRPr lang="ru-RU" dirty="0" smtClean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Book Antiqua" panose="02040602050305030304" pitchFamily="18" charset="0"/>
              </a:rPr>
              <a:t>Рисунок «Мой Пантикапей»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53590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642910" y="260350"/>
            <a:ext cx="8080375" cy="149225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/>
              <a:t>                      АВТОР ПРОЕКТА</a:t>
            </a:r>
            <a:br>
              <a:rPr lang="ru-RU" sz="3200" b="1" dirty="0" smtClean="0"/>
            </a:br>
            <a:r>
              <a:rPr lang="ru-RU" sz="2800" b="1" dirty="0" smtClean="0"/>
              <a:t>«</a:t>
            </a:r>
            <a:r>
              <a:rPr lang="ru-RU" sz="2800" b="1" dirty="0" smtClean="0">
                <a:solidFill>
                  <a:srgbClr val="FF0000"/>
                </a:solidFill>
              </a:rPr>
              <a:t>Античные поселения и города-государства: </a:t>
            </a:r>
            <a:r>
              <a:rPr lang="ru-RU" sz="2800" b="1" dirty="0" err="1" smtClean="0">
                <a:solidFill>
                  <a:srgbClr val="FF0000"/>
                </a:solidFill>
              </a:rPr>
              <a:t>Боспор</a:t>
            </a:r>
            <a:r>
              <a:rPr lang="ru-RU" sz="2800" b="1" dirty="0" smtClean="0">
                <a:solidFill>
                  <a:srgbClr val="FF0000"/>
                </a:solidFill>
              </a:rPr>
              <a:t>, Херсонес</a:t>
            </a:r>
            <a:r>
              <a:rPr lang="ru-RU" sz="2800" b="1" dirty="0" smtClean="0"/>
              <a:t>», </a:t>
            </a:r>
            <a:r>
              <a:rPr lang="ru-RU" sz="2800" b="1" dirty="0" err="1" smtClean="0"/>
              <a:t>крымоведение</a:t>
            </a:r>
            <a:r>
              <a:rPr lang="ru-RU" sz="2800" b="1" dirty="0" smtClean="0"/>
              <a:t>, 6 класс</a:t>
            </a:r>
          </a:p>
        </p:txBody>
      </p:sp>
      <p:sp>
        <p:nvSpPr>
          <p:cNvPr id="179202" name="Rectangle 2"/>
          <p:cNvSpPr>
            <a:spLocks noGrp="1" noChangeArrowheads="1"/>
          </p:cNvSpPr>
          <p:nvPr>
            <p:ph idx="1"/>
          </p:nvPr>
        </p:nvSpPr>
        <p:spPr>
          <a:xfrm>
            <a:off x="746071" y="2714620"/>
            <a:ext cx="7772400" cy="382111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b="1" dirty="0" smtClean="0"/>
              <a:t>Могильная Н. А.,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   преподаватель биологии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ГБОУ РК «КУВКИ лицей искусств»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Керчь, 2016 г</a:t>
            </a:r>
          </a:p>
          <a:p>
            <a:pPr eaLnBrk="1" hangingPunct="1">
              <a:lnSpc>
                <a:spcPct val="80000"/>
              </a:lnSpc>
            </a:pPr>
            <a:endParaRPr lang="ru-RU" dirty="0" smtClean="0"/>
          </a:p>
        </p:txBody>
      </p:sp>
      <p:pic>
        <p:nvPicPr>
          <p:cNvPr id="179204" name="Picture 4" descr="J02835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13144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17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17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179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179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179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0" fill="hold"/>
                                        <p:tgtEl>
                                          <p:spTgt spid="179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/>
      <p:bldP spid="17920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875"/>
          <a:stretch>
            <a:fillRect/>
          </a:stretch>
        </p:blipFill>
        <p:spPr>
          <a:xfrm>
            <a:off x="16773" y="0"/>
            <a:ext cx="912722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Каждый из них был центром сельскохозяйственного района, где выращивали пшеницу, культивировали виноград, разводили скот. В городах находились храмы, общественные и административные здания, рынки, мастерские ремесленников.</a:t>
            </a:r>
            <a:endParaRPr lang="ru-RU" b="1" i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Греческие купцы вывозили в Средиземноморье рабов и продукты сельского хозяйства, закупленные у местных племён — скифов, </a:t>
            </a:r>
            <a:r>
              <a:rPr lang="ru-RU" b="1" i="1" dirty="0" err="1" smtClean="0"/>
              <a:t>меотов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синдов</a:t>
            </a:r>
            <a:r>
              <a:rPr lang="ru-RU" b="1" i="1" dirty="0" smtClean="0"/>
              <a:t>. В обмен из городов Балканского полуострова и Малой Азии привозили оливковое масло, вино, предметы искусства и ремёсел.</a:t>
            </a:r>
            <a:endParaRPr lang="ru-RU" b="1" i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Херсонес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аврический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Полис, основанный древними греками </a:t>
            </a:r>
            <a:r>
              <a:rPr lang="ru-RU" dirty="0" smtClean="0"/>
              <a:t> в 421 г. до н. э. </a:t>
            </a:r>
            <a:r>
              <a:rPr lang="ru-RU" dirty="0" smtClean="0">
                <a:latin typeface="Book Antiqua" panose="02040602050305030304" pitchFamily="18" charset="0"/>
              </a:rPr>
              <a:t>(</a:t>
            </a:r>
            <a:r>
              <a:rPr lang="en-US" dirty="0" smtClean="0">
                <a:latin typeface="Book Antiqua" panose="02040602050305030304" pitchFamily="18" charset="0"/>
              </a:rPr>
              <a:t>V </a:t>
            </a:r>
            <a:r>
              <a:rPr lang="ru-RU" dirty="0" smtClean="0">
                <a:latin typeface="Book Antiqua" panose="02040602050305030304" pitchFamily="18" charset="0"/>
              </a:rPr>
              <a:t>в. до н.э.) </a:t>
            </a:r>
            <a:r>
              <a:rPr lang="ru-RU" dirty="0" smtClean="0"/>
              <a:t>на берегу бухты, которую сейчас называют Карантинной. Позднее город значительно расширил владения. В период расцвета ему подчинялись </a:t>
            </a:r>
            <a:r>
              <a:rPr lang="ru-RU" b="1" i="1" dirty="0" err="1" smtClean="0"/>
              <a:t>Керкинитида</a:t>
            </a:r>
            <a:r>
              <a:rPr lang="ru-RU" dirty="0" smtClean="0"/>
              <a:t>, </a:t>
            </a:r>
            <a:r>
              <a:rPr lang="ru-RU" b="1" i="1" dirty="0" smtClean="0"/>
              <a:t>Прекрасная гавань</a:t>
            </a:r>
            <a:r>
              <a:rPr lang="ru-RU" dirty="0" smtClean="0"/>
              <a:t> (на месте современного посёлка Черноморского) и другие поселения северо-западного Крыма.</a:t>
            </a:r>
          </a:p>
          <a:p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527997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772"/>
          <a:stretch/>
        </p:blipFill>
        <p:spPr>
          <a:xfrm>
            <a:off x="1715799" y="191069"/>
            <a:ext cx="6055341" cy="2881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3330053"/>
            <a:ext cx="3220872" cy="3220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98" y="3330053"/>
            <a:ext cx="3621713" cy="3220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5184128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142984"/>
            <a:ext cx="7772400" cy="4114800"/>
          </a:xfrm>
        </p:spPr>
        <p:txBody>
          <a:bodyPr/>
          <a:lstStyle/>
          <a:p>
            <a:r>
              <a:rPr lang="ru-RU" dirty="0" err="1" smtClean="0"/>
              <a:t>Херсонесское</a:t>
            </a:r>
            <a:r>
              <a:rPr lang="ru-RU" dirty="0" smtClean="0"/>
              <a:t> государство было рабовладельческой демократической республикой. Высшим органом власти являлись народное собрание и совет, решавшие все вопросы внешней и внутренней политики. Руководящая роль в управлении принадлежала крупнейшим рабовладельцам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Безмятежность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Тема Offic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Современный">
  <a:themeElements>
    <a:clrScheme name="Тема Office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2">
  <a:themeElements>
    <a:clrScheme name="Тема Office 2">
      <a:dk1>
        <a:srgbClr val="000000"/>
      </a:dk1>
      <a:lt1>
        <a:srgbClr val="FFFFFF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FFFFF"/>
      </a:accent3>
      <a:accent4>
        <a:srgbClr val="000000"/>
      </a:accent4>
      <a:accent5>
        <a:srgbClr val="CDDBB9"/>
      </a:accent5>
      <a:accent6>
        <a:srgbClr val="3086A5"/>
      </a:accent6>
      <a:hlink>
        <a:srgbClr val="9191E1"/>
      </a:hlink>
      <a:folHlink>
        <a:srgbClr val="CC9864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66"/>
        </a:dk1>
        <a:lt1>
          <a:srgbClr val="FDEDFD"/>
        </a:lt1>
        <a:dk2>
          <a:srgbClr val="221304"/>
        </a:dk2>
        <a:lt2>
          <a:srgbClr val="F3D9F3"/>
        </a:lt2>
        <a:accent1>
          <a:srgbClr val="A1BD69"/>
        </a:accent1>
        <a:accent2>
          <a:srgbClr val="3694B6"/>
        </a:accent2>
        <a:accent3>
          <a:srgbClr val="FEF4FE"/>
        </a:accent3>
        <a:accent4>
          <a:srgbClr val="000056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EBF6FD"/>
        </a:lt1>
        <a:dk2>
          <a:srgbClr val="221304"/>
        </a:dk2>
        <a:lt2>
          <a:srgbClr val="CCECFF"/>
        </a:lt2>
        <a:accent1>
          <a:srgbClr val="A1BD69"/>
        </a:accent1>
        <a:accent2>
          <a:srgbClr val="3694B6"/>
        </a:accent2>
        <a:accent3>
          <a:srgbClr val="F3FAFE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Пульс">
  <a:themeElements>
    <a:clrScheme name="Тема Offic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5">
  <a:themeElements>
    <a:clrScheme name="Тема Office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Тема Office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4">
  <a:themeElements>
    <a:clrScheme name="Тема Office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Тема Office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3">
  <a:themeElements>
    <a:clrScheme name="Тема Office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Тема Office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7030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1453</Words>
  <PresentationFormat>Экран (4:3)</PresentationFormat>
  <Paragraphs>82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38</vt:i4>
      </vt:variant>
    </vt:vector>
  </HeadingPairs>
  <TitlesOfParts>
    <vt:vector size="53" baseType="lpstr">
      <vt:lpstr>Поток</vt:lpstr>
      <vt:lpstr>1_Техническая</vt:lpstr>
      <vt:lpstr>Тема5</vt:lpstr>
      <vt:lpstr>Аспект</vt:lpstr>
      <vt:lpstr>Тема4</vt:lpstr>
      <vt:lpstr>Яркая</vt:lpstr>
      <vt:lpstr>Литейная</vt:lpstr>
      <vt:lpstr>Апекс</vt:lpstr>
      <vt:lpstr>Тема3</vt:lpstr>
      <vt:lpstr>Метро</vt:lpstr>
      <vt:lpstr>Открытая</vt:lpstr>
      <vt:lpstr>Безмятежность</vt:lpstr>
      <vt:lpstr>Современный</vt:lpstr>
      <vt:lpstr>Тема2</vt:lpstr>
      <vt:lpstr>Пульс</vt:lpstr>
      <vt:lpstr>Античные поселения и города-государства: Боспор, Херсонес</vt:lpstr>
      <vt:lpstr>Слайд 2</vt:lpstr>
      <vt:lpstr>Слайд 3</vt:lpstr>
      <vt:lpstr>Слайд 4</vt:lpstr>
      <vt:lpstr>Слайд 5</vt:lpstr>
      <vt:lpstr>Слайд 6</vt:lpstr>
      <vt:lpstr>Херсонес Таврический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Боспорское царство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От древности до современности…</vt:lpstr>
      <vt:lpstr>Тест</vt:lpstr>
      <vt:lpstr>Дополнительно:</vt:lpstr>
      <vt:lpstr>Домашнее задание</vt:lpstr>
      <vt:lpstr>                      АВТОР ПРОЕКТА «Античные поселения и города-государства: Боспор, Херсонес», крымоведение, 6 класс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Античные поселения и города-государства: Боспор, Херсонес</dc:title>
  <dc:creator>Администратор</dc:creator>
  <cp:lastModifiedBy>Администратор</cp:lastModifiedBy>
  <cp:revision>40</cp:revision>
  <dcterms:created xsi:type="dcterms:W3CDTF">2016-09-13T18:13:40Z</dcterms:created>
  <dcterms:modified xsi:type="dcterms:W3CDTF">2017-09-18T18:00:11Z</dcterms:modified>
</cp:coreProperties>
</file>